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5" r:id="rId4"/>
    <p:sldMasterId id="2147484036" r:id="rId5"/>
  </p:sldMasterIdLst>
  <p:notesMasterIdLst>
    <p:notesMasterId r:id="rId14"/>
  </p:notesMasterIdLst>
  <p:sldIdLst>
    <p:sldId id="258" r:id="rId6"/>
    <p:sldId id="261" r:id="rId7"/>
    <p:sldId id="260" r:id="rId8"/>
    <p:sldId id="259" r:id="rId9"/>
    <p:sldId id="262" r:id="rId10"/>
    <p:sldId id="263" r:id="rId11"/>
    <p:sldId id="264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7045E8-57CB-4715-8BFA-007760ADBEBF}" v="127" dt="2024-05-28T19:06:04.1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1AF5D3-C301-4F58-9A66-044DC79604D5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26942-9168-46DB-9B80-2C5C8CF65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9922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26942-9168-46DB-9B80-2C5C8CF657C3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753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26942-9168-46DB-9B80-2C5C8CF657C3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4692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032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7210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3952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1962868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0533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291165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65174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84959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26548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14960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2007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86644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55629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2269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4445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302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4251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190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514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095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4135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0586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416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  <p:sldLayoutId id="2147483997" r:id="rId2"/>
    <p:sldLayoutId id="2147483998" r:id="rId3"/>
    <p:sldLayoutId id="2147483999" r:id="rId4"/>
    <p:sldLayoutId id="2147484000" r:id="rId5"/>
    <p:sldLayoutId id="2147484001" r:id="rId6"/>
    <p:sldLayoutId id="2147484002" r:id="rId7"/>
    <p:sldLayoutId id="2147484003" r:id="rId8"/>
    <p:sldLayoutId id="2147484004" r:id="rId9"/>
    <p:sldLayoutId id="2147484005" r:id="rId10"/>
    <p:sldLayoutId id="214748400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901E433-80FB-48B5-862D-078AC812AEB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342E2F71-3E86-4E91-AD71-FCFEA7A19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9075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7" r:id="rId1"/>
    <p:sldLayoutId id="2147484038" r:id="rId2"/>
    <p:sldLayoutId id="2147484039" r:id="rId3"/>
    <p:sldLayoutId id="2147484040" r:id="rId4"/>
    <p:sldLayoutId id="2147484041" r:id="rId5"/>
    <p:sldLayoutId id="2147484042" r:id="rId6"/>
    <p:sldLayoutId id="2147484043" r:id="rId7"/>
    <p:sldLayoutId id="2147484044" r:id="rId8"/>
    <p:sldLayoutId id="2147484045" r:id="rId9"/>
    <p:sldLayoutId id="2147484046" r:id="rId10"/>
    <p:sldLayoutId id="2147484047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kumimoji="1"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kumimoji="1"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kumimoji="1"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kumimoji="1"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kumimoji="1"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kumimoji="1"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kumimoji="1"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kumimoji="1"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916B18-1310-8A31-C319-2441E9EECE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ほどよい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5CFE88-4368-84A8-0595-2BEA02DB2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45096" y="4453129"/>
            <a:ext cx="6524783" cy="813815"/>
          </a:xfrm>
        </p:spPr>
        <p:txBody>
          <a:bodyPr>
            <a:normAutofit fontScale="92500"/>
          </a:bodyPr>
          <a:lstStyle/>
          <a:p>
            <a:pPr algn="l"/>
            <a:r>
              <a:rPr lang="en-US" altLang="ja-JP" dirty="0"/>
              <a:t>C1240173</a:t>
            </a:r>
            <a:r>
              <a:rPr lang="ja-JP" altLang="en-US" dirty="0"/>
              <a:t>　五十嵐葉琉　</a:t>
            </a:r>
            <a:r>
              <a:rPr lang="en-US" altLang="ja-JP" dirty="0"/>
              <a:t>C124018A </a:t>
            </a:r>
            <a:r>
              <a:rPr lang="ja-JP" altLang="en-US" dirty="0"/>
              <a:t>五十嵐遙</a:t>
            </a:r>
            <a:endParaRPr lang="en-US" altLang="ja-JP" dirty="0"/>
          </a:p>
          <a:p>
            <a:pPr algn="l"/>
            <a:r>
              <a:rPr kumimoji="1" lang="en-US" altLang="ja-JP" dirty="0"/>
              <a:t>C1240204</a:t>
            </a:r>
            <a:r>
              <a:rPr kumimoji="1" lang="ja-JP" altLang="en-US" dirty="0"/>
              <a:t>　五十嵐舞衣　</a:t>
            </a:r>
            <a:r>
              <a:rPr kumimoji="1" lang="en-US" altLang="ja-JP" dirty="0"/>
              <a:t>C1240204</a:t>
            </a:r>
            <a:r>
              <a:rPr kumimoji="1" lang="ja-JP" altLang="en-US" dirty="0"/>
              <a:t>　五十嵐若菜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A18BA7-3A00-5DBF-8C98-6B3EDF91B916}"/>
              </a:ext>
            </a:extLst>
          </p:cNvPr>
          <p:cNvSpPr txBox="1"/>
          <p:nvPr/>
        </p:nvSpPr>
        <p:spPr>
          <a:xfrm>
            <a:off x="1540224" y="4453129"/>
            <a:ext cx="2404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/>
              <a:t>ALL</a:t>
            </a:r>
            <a:r>
              <a:rPr kumimoji="1" lang="ja-JP" altLang="en-US" sz="3200" dirty="0"/>
              <a:t>五十嵐</a:t>
            </a:r>
          </a:p>
        </p:txBody>
      </p:sp>
    </p:spTree>
    <p:extLst>
      <p:ext uri="{BB962C8B-B14F-4D97-AF65-F5344CB8AC3E}">
        <p14:creationId xmlns:p14="http://schemas.microsoft.com/office/powerpoint/2010/main" val="599533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847DB6-781A-EAFB-1F0D-EF14E1692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1700784" cy="71323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kumimoji="1" lang="ja-JP" altLang="en-US" u="sng" dirty="0"/>
              <a:t>現状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2795AFF-AF2A-DD94-74F2-F06797032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400" dirty="0"/>
              <a:t>大学で気軽に学修出来るスペースはたくさん</a:t>
            </a:r>
            <a:endParaRPr kumimoji="1" lang="en-US" altLang="ja-JP" sz="2400" dirty="0"/>
          </a:p>
          <a:p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sz="3600" u="sng" dirty="0"/>
              <a:t>カフェテリア</a:t>
            </a:r>
            <a:endParaRPr lang="en-US" altLang="ja-JP" sz="3600" u="sng" dirty="0"/>
          </a:p>
          <a:p>
            <a:pPr marL="0" indent="0">
              <a:buNone/>
            </a:pPr>
            <a:r>
              <a:rPr kumimoji="1" lang="ja-JP" altLang="en-US" sz="3600" dirty="0"/>
              <a:t>　使用用途が人によって様々</a:t>
            </a:r>
            <a:endParaRPr kumimoji="1"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　話し声多い</a:t>
            </a:r>
            <a:endParaRPr kumimoji="1" lang="en-US" altLang="ja-JP" sz="3600" dirty="0"/>
          </a:p>
          <a:p>
            <a:endParaRPr lang="en-US" altLang="ja-JP" dirty="0"/>
          </a:p>
          <a:p>
            <a:pPr marL="0" indent="0">
              <a:buNone/>
            </a:pPr>
            <a:endParaRPr kumimoji="1" lang="ja-JP" altLang="en-US" sz="6000" dirty="0"/>
          </a:p>
        </p:txBody>
      </p:sp>
      <p:pic>
        <p:nvPicPr>
          <p:cNvPr id="1026" name="Picture 2" descr="カフェでくつろぐカップルのイラスト">
            <a:extLst>
              <a:ext uri="{FF2B5EF4-FFF2-40B4-BE49-F238E27FC236}">
                <a16:creationId xmlns:a16="http://schemas.microsoft.com/office/drawing/2014/main" id="{F6E306A6-5F87-74C1-7C92-73AD90B698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4771" y="-158235"/>
            <a:ext cx="3985461" cy="3985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1489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7AA5A9-E053-1343-C83B-58D2AABC7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2002536" cy="73152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kumimoji="1" lang="ja-JP" altLang="en-US" u="sng" dirty="0"/>
              <a:t>ニーズ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09F4B2-7846-A201-036E-528898F6F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38300"/>
            <a:ext cx="6428232" cy="3015996"/>
          </a:xfrm>
        </p:spPr>
        <p:txBody>
          <a:bodyPr>
            <a:normAutofit/>
          </a:bodyPr>
          <a:lstStyle/>
          <a:p>
            <a:r>
              <a:rPr kumimoji="1" lang="ja-JP" altLang="en-US" sz="3600" dirty="0">
                <a:highlight>
                  <a:srgbClr val="FFFF00"/>
                </a:highlight>
              </a:rPr>
              <a:t>雑音</a:t>
            </a:r>
            <a:r>
              <a:rPr kumimoji="1" lang="ja-JP" altLang="en-US" sz="3600" dirty="0"/>
              <a:t>が欲しい</a:t>
            </a:r>
            <a:endParaRPr kumimoji="1" lang="en-US" altLang="ja-JP" sz="3600" dirty="0"/>
          </a:p>
          <a:p>
            <a:pPr marL="0" indent="0">
              <a:buNone/>
            </a:pPr>
            <a:endParaRPr kumimoji="1" lang="en-US" altLang="ja-JP" sz="1400" dirty="0"/>
          </a:p>
          <a:p>
            <a:pPr marL="0" indent="0">
              <a:buNone/>
            </a:pPr>
            <a:r>
              <a:rPr lang="ja-JP" altLang="en-US" u="sng" dirty="0"/>
              <a:t>静かな空間</a:t>
            </a:r>
            <a:r>
              <a:rPr lang="ja-JP" altLang="en-US" dirty="0"/>
              <a:t>　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みんな協力があることでその空間が出来上がっている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崩してはいけない　静かにすることに集中してしまう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自分や他の人の物音がうるさく感じる</a:t>
            </a: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C9DBE2C-15C7-603A-9B1C-7E46B1CEA310}"/>
              </a:ext>
            </a:extLst>
          </p:cNvPr>
          <p:cNvSpPr txBox="1"/>
          <p:nvPr/>
        </p:nvSpPr>
        <p:spPr>
          <a:xfrm>
            <a:off x="2907792" y="5248656"/>
            <a:ext cx="79126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ja-JP" altLang="en-US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他に意識が持っていかれることなく</a:t>
            </a:r>
            <a:endParaRPr lang="en-US" altLang="ja-JP" sz="36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ja-JP" altLang="en-US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勉強に全集中したい</a:t>
            </a:r>
            <a:endParaRPr kumimoji="1" lang="ja-JP" altLang="en-US" sz="36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思考の吹き出し: 雲形 5">
            <a:extLst>
              <a:ext uri="{FF2B5EF4-FFF2-40B4-BE49-F238E27FC236}">
                <a16:creationId xmlns:a16="http://schemas.microsoft.com/office/drawing/2014/main" id="{600635D8-41F2-4761-54E5-CCF0CAD13D72}"/>
              </a:ext>
            </a:extLst>
          </p:cNvPr>
          <p:cNvSpPr/>
          <p:nvPr/>
        </p:nvSpPr>
        <p:spPr>
          <a:xfrm>
            <a:off x="2578608" y="4727448"/>
            <a:ext cx="8241792" cy="1932432"/>
          </a:xfrm>
          <a:prstGeom prst="cloudCallou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6CA010A-372E-91D2-EB0E-BA1FA202B39C}"/>
              </a:ext>
            </a:extLst>
          </p:cNvPr>
          <p:cNvSpPr txBox="1"/>
          <p:nvPr/>
        </p:nvSpPr>
        <p:spPr>
          <a:xfrm>
            <a:off x="7946136" y="2721114"/>
            <a:ext cx="39684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ja-JP" altLang="en-US" sz="2000" u="sng" dirty="0"/>
              <a:t>騒がしい空間</a:t>
            </a:r>
            <a:endParaRPr lang="en-US" altLang="ja-JP" sz="2000" u="sng" dirty="0"/>
          </a:p>
          <a:p>
            <a:pPr marL="0" indent="0">
              <a:buNone/>
            </a:pPr>
            <a:r>
              <a:rPr kumimoji="1" lang="ja-JP" altLang="en-US" sz="2000" dirty="0"/>
              <a:t>話し声に意識が持っていかれる</a:t>
            </a:r>
            <a:endParaRPr kumimoji="1" lang="en-US" altLang="ja-JP" sz="2000" dirty="0"/>
          </a:p>
        </p:txBody>
      </p:sp>
      <p:pic>
        <p:nvPicPr>
          <p:cNvPr id="2050" name="Picture 2" descr="耳をふさぐ人のイラスト（男性）">
            <a:extLst>
              <a:ext uri="{FF2B5EF4-FFF2-40B4-BE49-F238E27FC236}">
                <a16:creationId xmlns:a16="http://schemas.microsoft.com/office/drawing/2014/main" id="{364FE3FF-AEB9-22F7-6B60-42A456BA27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4540" y="1006614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世間話をする男性のイラスト">
            <a:extLst>
              <a:ext uri="{FF2B5EF4-FFF2-40B4-BE49-F238E27FC236}">
                <a16:creationId xmlns:a16="http://schemas.microsoft.com/office/drawing/2014/main" id="{5EEB10C8-B279-6CA0-D3CC-BF9B66EE6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4240" y="194309"/>
            <a:ext cx="2067627" cy="2067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4854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8A5D2C-5897-3473-ED46-6D81D4FC6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1508760" cy="74295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kumimoji="1" lang="ja-JP" altLang="en-US" u="sng" dirty="0"/>
              <a:t>課題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5599CCC-165C-90B3-435D-68DE461E9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4792" y="1629918"/>
            <a:ext cx="10079736" cy="9555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5400" b="1" u="sng" dirty="0"/>
              <a:t>静か</a:t>
            </a:r>
            <a:r>
              <a:rPr kumimoji="1" lang="ja-JP" altLang="en-US" sz="5400" dirty="0"/>
              <a:t>　　　　　　　　</a:t>
            </a:r>
            <a:r>
              <a:rPr kumimoji="1" lang="ja-JP" altLang="en-US" sz="5400" b="1" dirty="0"/>
              <a:t>騒がしい</a:t>
            </a:r>
            <a:endParaRPr kumimoji="1" lang="en-US" altLang="ja-JP" sz="5400" b="1" dirty="0"/>
          </a:p>
        </p:txBody>
      </p:sp>
      <p:sp>
        <p:nvSpPr>
          <p:cNvPr id="4" name="矢印: 左右 3">
            <a:extLst>
              <a:ext uri="{FF2B5EF4-FFF2-40B4-BE49-F238E27FC236}">
                <a16:creationId xmlns:a16="http://schemas.microsoft.com/office/drawing/2014/main" id="{36AC2D4A-1F5C-DD8A-7F95-BE334559DD45}"/>
              </a:ext>
            </a:extLst>
          </p:cNvPr>
          <p:cNvSpPr/>
          <p:nvPr/>
        </p:nvSpPr>
        <p:spPr>
          <a:xfrm>
            <a:off x="3520440" y="1428750"/>
            <a:ext cx="4919472" cy="1188720"/>
          </a:xfrm>
          <a:prstGeom prst="left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FF00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E42AA18-CA43-3CA6-1ABF-4E5232750376}"/>
              </a:ext>
            </a:extLst>
          </p:cNvPr>
          <p:cNvSpPr txBox="1"/>
          <p:nvPr/>
        </p:nvSpPr>
        <p:spPr>
          <a:xfrm>
            <a:off x="2125980" y="5530259"/>
            <a:ext cx="9845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⇒</a:t>
            </a:r>
            <a:r>
              <a:rPr kumimoji="1" lang="ja-JP" altLang="en-US" sz="3600" dirty="0">
                <a:solidFill>
                  <a:srgbClr val="00B050"/>
                </a:solidFill>
              </a:rPr>
              <a:t>程よい雑音</a:t>
            </a:r>
            <a:r>
              <a:rPr kumimoji="1" lang="ja-JP" altLang="en-US" sz="3600" dirty="0"/>
              <a:t>のある学修スペースがない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B008018-07B0-91DA-50BD-4832CB025460}"/>
              </a:ext>
            </a:extLst>
          </p:cNvPr>
          <p:cNvSpPr txBox="1"/>
          <p:nvPr/>
        </p:nvSpPr>
        <p:spPr>
          <a:xfrm>
            <a:off x="1938528" y="3132337"/>
            <a:ext cx="2916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2400" dirty="0"/>
              <a:t>図書館</a:t>
            </a:r>
            <a:endParaRPr kumimoji="1" lang="en-US" altLang="ja-JP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2400" dirty="0"/>
              <a:t>ラーモンズ</a:t>
            </a:r>
            <a:endParaRPr kumimoji="1" lang="en-US" altLang="ja-JP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2400" dirty="0"/>
              <a:t>共同研究室　　</a:t>
            </a:r>
            <a:r>
              <a:rPr kumimoji="1" lang="en-US" altLang="ja-JP" sz="2400" dirty="0"/>
              <a:t>etc...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5CC05FC-3EB5-1942-C027-21BAF381D386}"/>
              </a:ext>
            </a:extLst>
          </p:cNvPr>
          <p:cNvSpPr txBox="1"/>
          <p:nvPr/>
        </p:nvSpPr>
        <p:spPr>
          <a:xfrm>
            <a:off x="8641080" y="3164341"/>
            <a:ext cx="2697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2400" dirty="0"/>
              <a:t>カフェテリア</a:t>
            </a:r>
          </a:p>
        </p:txBody>
      </p:sp>
      <p:pic>
        <p:nvPicPr>
          <p:cNvPr id="6146" name="Picture 2" descr="図書館の中のイラスト">
            <a:extLst>
              <a:ext uri="{FF2B5EF4-FFF2-40B4-BE49-F238E27FC236}">
                <a16:creationId xmlns:a16="http://schemas.microsoft.com/office/drawing/2014/main" id="{33886F2E-B480-44E4-FD75-FB63311381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4140" y="3222593"/>
            <a:ext cx="2097788" cy="209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食堂のイラスト（私服）">
            <a:extLst>
              <a:ext uri="{FF2B5EF4-FFF2-40B4-BE49-F238E27FC236}">
                <a16:creationId xmlns:a16="http://schemas.microsoft.com/office/drawing/2014/main" id="{984D85A0-6107-F79A-35DA-9FCAC1C7C8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1694" y="3597018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4893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412E82-9239-138F-3112-91DC75C51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3392424" cy="84124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kumimoji="1" lang="ja-JP" altLang="en-US" u="sng" dirty="0"/>
              <a:t>コンセプト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8FBA9E3-43E3-7ED7-86EA-E265F8B76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3896" y="2066544"/>
            <a:ext cx="9601200" cy="24048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6000" u="sng" dirty="0"/>
              <a:t>気にならない程度の雑音</a:t>
            </a:r>
            <a:r>
              <a:rPr lang="ja-JP" altLang="en-US" sz="6000" dirty="0"/>
              <a:t>が欲しい人向け学修スペース</a:t>
            </a:r>
            <a:endParaRPr lang="en-US" altLang="ja-JP" sz="6000" dirty="0"/>
          </a:p>
        </p:txBody>
      </p:sp>
      <p:pic>
        <p:nvPicPr>
          <p:cNvPr id="5122" name="Picture 2" descr="いろいろな文字付きの表情のイラスト（女性）">
            <a:extLst>
              <a:ext uri="{FF2B5EF4-FFF2-40B4-BE49-F238E27FC236}">
                <a16:creationId xmlns:a16="http://schemas.microsoft.com/office/drawing/2014/main" id="{55B3A0D6-DBF8-1F96-F8E5-73228B1B62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423" b="48806" l="5153" r="4637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474" b="45771"/>
          <a:stretch/>
        </p:blipFill>
        <p:spPr bwMode="auto">
          <a:xfrm>
            <a:off x="4764024" y="4031581"/>
            <a:ext cx="2294023" cy="2404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957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B85A39-AA43-0273-BA54-20A60B047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3236976" cy="75895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kumimoji="1" lang="ja-JP" altLang="en-US" u="sng" dirty="0"/>
              <a:t>プロダクト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3F7D86-7AD6-8426-9C10-99F65ADD5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6424" y="2286000"/>
            <a:ext cx="6697218" cy="3886200"/>
          </a:xfrm>
        </p:spPr>
        <p:txBody>
          <a:bodyPr/>
          <a:lstStyle/>
          <a:p>
            <a:r>
              <a:rPr kumimoji="1" lang="ja-JP" altLang="en-US" sz="2400" dirty="0"/>
              <a:t>図書館３階</a:t>
            </a:r>
            <a:endParaRPr kumimoji="1" lang="en-US" altLang="ja-JP" sz="2400" dirty="0"/>
          </a:p>
          <a:p>
            <a:r>
              <a:rPr kumimoji="1" lang="ja-JP" altLang="en-US" sz="2400" dirty="0"/>
              <a:t>ホワイトノイズや自然音が出る音源を設置</a:t>
            </a:r>
            <a:endParaRPr kumimoji="1"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</a:t>
            </a:r>
            <a:r>
              <a:rPr lang="ja-JP" altLang="en-US" sz="2400" dirty="0">
                <a:highlight>
                  <a:srgbClr val="FFFF00"/>
                </a:highlight>
              </a:rPr>
              <a:t>耳障りな音をかき消す</a:t>
            </a:r>
            <a:endParaRPr lang="en-US" altLang="ja-JP" sz="2400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kumimoji="1" lang="ja-JP" altLang="en-US" sz="2400" dirty="0"/>
              <a:t>　　</a:t>
            </a:r>
            <a:r>
              <a:rPr kumimoji="1" lang="ja-JP" altLang="en-US" sz="2400" dirty="0">
                <a:highlight>
                  <a:srgbClr val="00FFFF"/>
                </a:highlight>
              </a:rPr>
              <a:t>自律神経整える</a:t>
            </a:r>
            <a:r>
              <a:rPr kumimoji="1" lang="ja-JP" altLang="en-US" sz="2400" dirty="0"/>
              <a:t>　　　　　</a:t>
            </a:r>
            <a:r>
              <a:rPr kumimoji="1" lang="ja-JP" altLang="en-US" sz="3600" dirty="0"/>
              <a:t>集中力</a:t>
            </a:r>
            <a:r>
              <a:rPr kumimoji="1" lang="en-US" altLang="ja-JP" sz="3600" dirty="0"/>
              <a:t>UP!!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BE57FCA-7246-C7BA-612A-2B7BA6BDD126}"/>
              </a:ext>
            </a:extLst>
          </p:cNvPr>
          <p:cNvSpPr/>
          <p:nvPr/>
        </p:nvSpPr>
        <p:spPr>
          <a:xfrm>
            <a:off x="7808976" y="1444752"/>
            <a:ext cx="4383024" cy="54132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20F1F05C-0A28-69C7-ACE9-6314F3309FA9}"/>
              </a:ext>
            </a:extLst>
          </p:cNvPr>
          <p:cNvSpPr/>
          <p:nvPr/>
        </p:nvSpPr>
        <p:spPr>
          <a:xfrm>
            <a:off x="8244840" y="2260092"/>
            <a:ext cx="1755648" cy="378256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CD3613A-8671-EE9C-B9CF-9FA3FCA76E26}"/>
              </a:ext>
            </a:extLst>
          </p:cNvPr>
          <p:cNvSpPr txBox="1"/>
          <p:nvPr/>
        </p:nvSpPr>
        <p:spPr>
          <a:xfrm>
            <a:off x="8775192" y="3901178"/>
            <a:ext cx="694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>
                    <a:lumMod val="95000"/>
                  </a:schemeClr>
                </a:solidFill>
              </a:rPr>
              <a:t>本棚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549F2AB3-8817-4628-5C6E-CB7B16DAEFEA}"/>
              </a:ext>
            </a:extLst>
          </p:cNvPr>
          <p:cNvSpPr/>
          <p:nvPr/>
        </p:nvSpPr>
        <p:spPr>
          <a:xfrm>
            <a:off x="10300716" y="2260092"/>
            <a:ext cx="1591056" cy="378256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965BF60-1D4B-6E1C-98C3-4C6FECCE1EA4}"/>
              </a:ext>
            </a:extLst>
          </p:cNvPr>
          <p:cNvSpPr txBox="1"/>
          <p:nvPr/>
        </p:nvSpPr>
        <p:spPr>
          <a:xfrm>
            <a:off x="10920222" y="5465040"/>
            <a:ext cx="530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机</a:t>
            </a:r>
          </a:p>
        </p:txBody>
      </p:sp>
      <p:sp>
        <p:nvSpPr>
          <p:cNvPr id="12" name="フローチャート: 結合子 11">
            <a:extLst>
              <a:ext uri="{FF2B5EF4-FFF2-40B4-BE49-F238E27FC236}">
                <a16:creationId xmlns:a16="http://schemas.microsoft.com/office/drawing/2014/main" id="{A9BE0502-625A-131E-D7DC-673826B2C4C9}"/>
              </a:ext>
            </a:extLst>
          </p:cNvPr>
          <p:cNvSpPr/>
          <p:nvPr/>
        </p:nvSpPr>
        <p:spPr>
          <a:xfrm>
            <a:off x="10898124" y="3904464"/>
            <a:ext cx="374904" cy="369332"/>
          </a:xfrm>
          <a:prstGeom prst="flowChartConnector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B41C3ADF-A11F-DBEC-72C5-742AF41CC35F}"/>
              </a:ext>
            </a:extLst>
          </p:cNvPr>
          <p:cNvCxnSpPr>
            <a:endCxn id="12" idx="0"/>
          </p:cNvCxnSpPr>
          <p:nvPr/>
        </p:nvCxnSpPr>
        <p:spPr>
          <a:xfrm>
            <a:off x="10920222" y="3639312"/>
            <a:ext cx="165354" cy="2651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DD98A09-A9BB-C8F5-4BC4-AFE4CABD3F1A}"/>
              </a:ext>
            </a:extLst>
          </p:cNvPr>
          <p:cNvSpPr txBox="1"/>
          <p:nvPr/>
        </p:nvSpPr>
        <p:spPr>
          <a:xfrm>
            <a:off x="10479024" y="3429000"/>
            <a:ext cx="1042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音源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6042E95-CDD2-6ECF-5217-59C37276CA97}"/>
              </a:ext>
            </a:extLst>
          </p:cNvPr>
          <p:cNvSpPr txBox="1"/>
          <p:nvPr/>
        </p:nvSpPr>
        <p:spPr>
          <a:xfrm>
            <a:off x="9598152" y="6488668"/>
            <a:ext cx="1923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出入口</a:t>
            </a:r>
          </a:p>
        </p:txBody>
      </p:sp>
      <p:pic>
        <p:nvPicPr>
          <p:cNvPr id="4104" name="Picture 8" descr="雨が降る森のイラスト（背景素材）">
            <a:extLst>
              <a:ext uri="{FF2B5EF4-FFF2-40B4-BE49-F238E27FC236}">
                <a16:creationId xmlns:a16="http://schemas.microsoft.com/office/drawing/2014/main" id="{5CD2B127-1515-73D2-C7F7-CF9F4C38BD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7782" y="4566745"/>
            <a:ext cx="2535254" cy="2535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2" name="Picture 16" descr="砂嵐が映るテレビのイラスト">
            <a:extLst>
              <a:ext uri="{FF2B5EF4-FFF2-40B4-BE49-F238E27FC236}">
                <a16:creationId xmlns:a16="http://schemas.microsoft.com/office/drawing/2014/main" id="{3D77BF15-3ACA-EFBD-812B-20A77A7AAB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8291" y="4566745"/>
            <a:ext cx="2421636" cy="2421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矢印: 右 16">
            <a:extLst>
              <a:ext uri="{FF2B5EF4-FFF2-40B4-BE49-F238E27FC236}">
                <a16:creationId xmlns:a16="http://schemas.microsoft.com/office/drawing/2014/main" id="{66192CFB-FCC5-510B-9BE0-36FEAE15C07C}"/>
              </a:ext>
            </a:extLst>
          </p:cNvPr>
          <p:cNvSpPr/>
          <p:nvPr/>
        </p:nvSpPr>
        <p:spPr>
          <a:xfrm>
            <a:off x="1119397" y="3489408"/>
            <a:ext cx="497787" cy="472178"/>
          </a:xfrm>
          <a:prstGeom prst="right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2F0DEFCD-9228-82F8-5864-4C2C66661A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68644" y="3613666"/>
            <a:ext cx="858276" cy="90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279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CE1205-A2D6-AD38-6321-F058EDBD1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4151376" cy="65836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kumimoji="1" lang="ja-JP" altLang="en-US" dirty="0"/>
              <a:t>期待される効果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EC9C9EB-189B-44D4-5DFE-037F772D1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10369296" cy="3127248"/>
          </a:xfrm>
        </p:spPr>
        <p:txBody>
          <a:bodyPr/>
          <a:lstStyle/>
          <a:p>
            <a:r>
              <a:rPr kumimoji="1" lang="ja-JP" altLang="en-US" sz="4400" dirty="0"/>
              <a:t>意識が他に向かない➾</a:t>
            </a:r>
            <a:r>
              <a:rPr kumimoji="1" lang="ja-JP" altLang="en-US" sz="4400" dirty="0">
                <a:solidFill>
                  <a:srgbClr val="0070C0"/>
                </a:solidFill>
              </a:rPr>
              <a:t>集中</a:t>
            </a:r>
            <a:r>
              <a:rPr kumimoji="1" lang="ja-JP" altLang="en-US" sz="4400" dirty="0"/>
              <a:t>出来る</a:t>
            </a:r>
            <a:endParaRPr kumimoji="1" lang="en-US" altLang="ja-JP" sz="4400" dirty="0"/>
          </a:p>
          <a:p>
            <a:r>
              <a:rPr kumimoji="1" lang="ja-JP" altLang="en-US" sz="4400" dirty="0"/>
              <a:t>みんな勉強や読書目的で来ているため</a:t>
            </a:r>
            <a:r>
              <a:rPr kumimoji="1" lang="ja-JP" altLang="en-US" sz="4400" dirty="0">
                <a:solidFill>
                  <a:srgbClr val="0070C0"/>
                </a:solidFill>
              </a:rPr>
              <a:t>一緒に頑張ろう</a:t>
            </a:r>
            <a:r>
              <a:rPr kumimoji="1" lang="ja-JP" altLang="en-US" sz="4400" dirty="0"/>
              <a:t>という気持ちになる</a:t>
            </a:r>
            <a:endParaRPr kumimoji="1" lang="en-US" altLang="ja-JP" sz="4400" dirty="0"/>
          </a:p>
          <a:p>
            <a:pPr marL="0" indent="0">
              <a:buNone/>
            </a:pPr>
            <a:r>
              <a:rPr kumimoji="1" lang="ja-JP" altLang="en-US" sz="4400" dirty="0"/>
              <a:t>　（共通意識）</a:t>
            </a:r>
          </a:p>
        </p:txBody>
      </p:sp>
      <p:pic>
        <p:nvPicPr>
          <p:cNvPr id="3076" name="Picture 4" descr="勉強をしている人のイラスト（男性）">
            <a:extLst>
              <a:ext uri="{FF2B5EF4-FFF2-40B4-BE49-F238E27FC236}">
                <a16:creationId xmlns:a16="http://schemas.microsoft.com/office/drawing/2014/main" id="{4A5272E8-7AB8-0C50-1D4A-F57A381B97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8370" y="4079707"/>
            <a:ext cx="3215439" cy="321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8347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5FA9F8-04E7-C6AD-03BD-A8C285921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944368"/>
            <a:ext cx="9601200" cy="1485900"/>
          </a:xfrm>
        </p:spPr>
        <p:txBody>
          <a:bodyPr/>
          <a:lstStyle/>
          <a:p>
            <a:r>
              <a:rPr kumimoji="1" lang="ja-JP" altLang="en-US" dirty="0"/>
              <a:t>ご清聴ありがとうございました。</a:t>
            </a:r>
          </a:p>
        </p:txBody>
      </p:sp>
    </p:spTree>
    <p:extLst>
      <p:ext uri="{BB962C8B-B14F-4D97-AF65-F5344CB8AC3E}">
        <p14:creationId xmlns:p14="http://schemas.microsoft.com/office/powerpoint/2010/main" val="2099828787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トリミング">
  <a:themeElements>
    <a:clrScheme name="トリミング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トリミング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トリミング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49FE451122C5F4BB23E62B48FEA9165" ma:contentTypeVersion="5" ma:contentTypeDescription="新しいドキュメントを作成します。" ma:contentTypeScope="" ma:versionID="5031ae1755e4e710d4d6003293141038">
  <xsd:schema xmlns:xsd="http://www.w3.org/2001/XMLSchema" xmlns:xs="http://www.w3.org/2001/XMLSchema" xmlns:p="http://schemas.microsoft.com/office/2006/metadata/properties" xmlns:ns3="19a602e7-ce12-4351-a7c1-7e8817dcc501" targetNamespace="http://schemas.microsoft.com/office/2006/metadata/properties" ma:root="true" ma:fieldsID="cbfec9cc0be9d40fd2bbfbdafb8e16d6" ns3:_="">
    <xsd:import namespace="19a602e7-ce12-4351-a7c1-7e8817dcc501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a602e7-ce12-4351-a7c1-7e8817dcc501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62E74C-8272-466C-BE0D-DB5468555DB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FA8D77-1C1E-45B9-B483-46312DCB3C13}">
  <ds:schemaRefs>
    <ds:schemaRef ds:uri="19a602e7-ce12-4351-a7c1-7e8817dcc501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3D7A4E2F-F2AA-471E-8BDB-166DA992A0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a602e7-ce12-4351-a7c1-7e8817dcc5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TM02892315[[fn=ウィスプ]]</Template>
  <TotalTime>322</TotalTime>
  <Words>195</Words>
  <Application>Microsoft Office PowerPoint</Application>
  <PresentationFormat>ワイド画面</PresentationFormat>
  <Paragraphs>46</Paragraphs>
  <Slides>8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8</vt:i4>
      </vt:variant>
    </vt:vector>
  </HeadingPairs>
  <TitlesOfParts>
    <vt:vector size="16" baseType="lpstr">
      <vt:lpstr>游ゴシック</vt:lpstr>
      <vt:lpstr>Arial</vt:lpstr>
      <vt:lpstr>Calibri</vt:lpstr>
      <vt:lpstr>Calibri Light</vt:lpstr>
      <vt:lpstr>Franklin Gothic Book</vt:lpstr>
      <vt:lpstr>Wingdings 2</vt:lpstr>
      <vt:lpstr>HDOfficeLightV0</vt:lpstr>
      <vt:lpstr>トリミング</vt:lpstr>
      <vt:lpstr>ほどよい</vt:lpstr>
      <vt:lpstr>現状</vt:lpstr>
      <vt:lpstr>ニーズ</vt:lpstr>
      <vt:lpstr>課題</vt:lpstr>
      <vt:lpstr>コンセプト</vt:lpstr>
      <vt:lpstr>プロダクト</vt:lpstr>
      <vt:lpstr>期待される効果</vt:lpstr>
      <vt:lpstr>ご清聴ありがとうございました。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C124020 IGARASHI Mai</dc:creator>
  <cp:lastModifiedBy>C124020 IGARASHI Mai</cp:lastModifiedBy>
  <cp:revision>2</cp:revision>
  <dcterms:created xsi:type="dcterms:W3CDTF">2024-05-27T14:48:32Z</dcterms:created>
  <dcterms:modified xsi:type="dcterms:W3CDTF">2024-05-28T19:39:56Z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0x010100B49FE451122C5F4BB23E62B48FEA9165</vt:lpwstr>
  </property>
</Properties>
</file>